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9144000" cy="6858000" type="screen4x3"/>
  <p:notesSz cx="6797675" cy="987425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 roundtripDataSignature="AMtx7mgvOOFYtaxAKswjxo5Pn1/voMvIY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5659" cy="493713"/>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50443" y="0"/>
            <a:ext cx="2945659" cy="493713"/>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931863" y="741363"/>
            <a:ext cx="4933950" cy="37020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768" y="4690269"/>
            <a:ext cx="5438140" cy="4443413"/>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378824"/>
            <a:ext cx="2945659" cy="493713"/>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50443" y="9378824"/>
            <a:ext cx="2945659" cy="493713"/>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931863" y="741363"/>
            <a:ext cx="4933950" cy="37020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79768" y="4690269"/>
            <a:ext cx="5438140" cy="444341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50443" y="9378824"/>
            <a:ext cx="2945659" cy="493713"/>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6"/>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7"/>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7"/>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10"/>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1"/>
          <p:cNvSpPr>
            <a:spLocks noGrp="1"/>
          </p:cNvSpPr>
          <p:nvPr>
            <p:ph type="pic" idx="2"/>
          </p:nvPr>
        </p:nvSpPr>
        <p:spPr>
          <a:xfrm>
            <a:off x="1792288" y="612775"/>
            <a:ext cx="5486400" cy="4114800"/>
          </a:xfrm>
          <a:prstGeom prst="rect">
            <a:avLst/>
          </a:prstGeom>
          <a:noFill/>
          <a:ln>
            <a:noFill/>
          </a:ln>
        </p:spPr>
      </p:sp>
      <p:sp>
        <p:nvSpPr>
          <p:cNvPr id="68" name="Google Shape;68;p11"/>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 Id="rId9"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p:nvPr/>
        </p:nvSpPr>
        <p:spPr>
          <a:xfrm>
            <a:off x="286327" y="196735"/>
            <a:ext cx="4636655" cy="1015663"/>
          </a:xfrm>
          <a:prstGeom prst="rect">
            <a:avLst/>
          </a:prstGeom>
          <a:solidFill>
            <a:srgbClr val="FABF8E"/>
          </a:solidFill>
          <a:ln w="38100" cap="flat" cmpd="sng">
            <a:solidFill>
              <a:schemeClr val="accent2"/>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2000" b="1" i="0" u="none" strike="noStrike" cap="none" dirty="0">
                <a:solidFill>
                  <a:schemeClr val="dk1"/>
                </a:solidFill>
                <a:latin typeface="Comic Sans MS"/>
                <a:ea typeface="Comic Sans MS"/>
                <a:cs typeface="Comic Sans MS"/>
                <a:sym typeface="Comic Sans MS"/>
              </a:rPr>
              <a:t>Year 5 Home Learning</a:t>
            </a:r>
            <a:endParaRPr b="1" dirty="0"/>
          </a:p>
          <a:p>
            <a:pPr marL="0" marR="0" lvl="0" indent="0" algn="ctr" rtl="0">
              <a:spcBef>
                <a:spcPts val="0"/>
              </a:spcBef>
              <a:spcAft>
                <a:spcPts val="0"/>
              </a:spcAft>
              <a:buNone/>
            </a:pPr>
            <a:r>
              <a:rPr lang="en-GB" sz="2000" b="1" i="0" u="none" strike="noStrike" cap="none" dirty="0">
                <a:solidFill>
                  <a:schemeClr val="dk1"/>
                </a:solidFill>
                <a:latin typeface="Comic Sans MS"/>
                <a:ea typeface="Comic Sans MS"/>
                <a:cs typeface="Comic Sans MS"/>
                <a:sym typeface="Comic Sans MS"/>
              </a:rPr>
              <a:t>Spring term 1</a:t>
            </a:r>
            <a:endParaRPr b="1" dirty="0"/>
          </a:p>
          <a:p>
            <a:pPr marL="0" marR="0" lvl="0" indent="0" algn="ctr" rtl="0">
              <a:spcBef>
                <a:spcPts val="0"/>
              </a:spcBef>
              <a:spcAft>
                <a:spcPts val="0"/>
              </a:spcAft>
              <a:buNone/>
            </a:pPr>
            <a:r>
              <a:rPr lang="en-GB" sz="2000" b="0" i="0" u="none" strike="noStrike" cap="none" dirty="0" smtClean="0">
                <a:solidFill>
                  <a:schemeClr val="dk1"/>
                </a:solidFill>
                <a:latin typeface="Comic Sans MS"/>
                <a:ea typeface="Comic Sans MS"/>
                <a:cs typeface="Comic Sans MS"/>
                <a:sym typeface="Comic Sans MS"/>
              </a:rPr>
              <a:t>Why did the Vikings invade?</a:t>
            </a:r>
            <a:endParaRPr sz="2000" b="0" i="0" u="none" strike="noStrike" cap="none" dirty="0">
              <a:solidFill>
                <a:schemeClr val="dk1"/>
              </a:solidFill>
              <a:latin typeface="Comic Sans MS"/>
              <a:ea typeface="Comic Sans MS"/>
              <a:cs typeface="Comic Sans MS"/>
              <a:sym typeface="Comic Sans MS"/>
            </a:endParaRPr>
          </a:p>
        </p:txBody>
      </p:sp>
      <p:sp>
        <p:nvSpPr>
          <p:cNvPr id="90" name="Google Shape;90;p1"/>
          <p:cNvSpPr txBox="1"/>
          <p:nvPr/>
        </p:nvSpPr>
        <p:spPr>
          <a:xfrm>
            <a:off x="5209508" y="147404"/>
            <a:ext cx="3816300" cy="4431942"/>
          </a:xfrm>
          <a:prstGeom prst="rect">
            <a:avLst/>
          </a:prstGeom>
          <a:noFill/>
          <a:ln w="38100" cap="flat" cmpd="sng">
            <a:solidFill>
              <a:schemeClr val="accent2"/>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600" b="1" i="0" u="none" strike="noStrike" cap="none" dirty="0">
                <a:solidFill>
                  <a:schemeClr val="dk1"/>
                </a:solidFill>
                <a:latin typeface="Comic Sans MS"/>
                <a:ea typeface="Comic Sans MS"/>
                <a:cs typeface="Comic Sans MS"/>
                <a:sym typeface="Comic Sans MS"/>
              </a:rPr>
              <a:t>Pupil/Parent challenge</a:t>
            </a:r>
            <a:r>
              <a:rPr lang="en-GB" sz="1600" b="1" i="0" u="none" strike="noStrike" cap="none" dirty="0" smtClean="0">
                <a:solidFill>
                  <a:schemeClr val="dk1"/>
                </a:solidFill>
                <a:latin typeface="Comic Sans MS"/>
                <a:ea typeface="Comic Sans MS"/>
                <a:cs typeface="Comic Sans MS"/>
                <a:sym typeface="Comic Sans MS"/>
              </a:rPr>
              <a:t>:</a:t>
            </a:r>
          </a:p>
          <a:p>
            <a:pPr marL="0" marR="0" lvl="0" indent="0" algn="ctr" rtl="0">
              <a:spcBef>
                <a:spcPts val="0"/>
              </a:spcBef>
              <a:spcAft>
                <a:spcPts val="0"/>
              </a:spcAft>
              <a:buNone/>
            </a:pP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This </a:t>
            </a:r>
            <a:r>
              <a:rPr lang="en-GB" sz="1400" dirty="0" smtClean="0">
                <a:solidFill>
                  <a:schemeClr val="dk1"/>
                </a:solidFill>
                <a:latin typeface="Comic Sans MS"/>
                <a:ea typeface="Comic Sans MS"/>
                <a:cs typeface="Comic Sans MS"/>
                <a:sym typeface="Comic Sans MS"/>
              </a:rPr>
              <a:t>half term </a:t>
            </a:r>
            <a:r>
              <a:rPr lang="en-GB" sz="1400" dirty="0">
                <a:solidFill>
                  <a:schemeClr val="dk1"/>
                </a:solidFill>
                <a:latin typeface="Comic Sans MS"/>
                <a:ea typeface="Comic Sans MS"/>
                <a:cs typeface="Comic Sans MS"/>
                <a:sym typeface="Comic Sans MS"/>
              </a:rPr>
              <a:t>we are historians. We will be using a variety of sources to learn about the Vikings and their invasion of </a:t>
            </a:r>
            <a:r>
              <a:rPr lang="en-GB" sz="1400" dirty="0" smtClean="0">
                <a:solidFill>
                  <a:schemeClr val="dk1"/>
                </a:solidFill>
                <a:latin typeface="Comic Sans MS"/>
                <a:ea typeface="Comic Sans MS"/>
                <a:cs typeface="Comic Sans MS"/>
                <a:sym typeface="Comic Sans MS"/>
              </a:rPr>
              <a:t>Britain! </a:t>
            </a:r>
            <a:endParaRPr lang="en-GB"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smtClean="0">
                <a:solidFill>
                  <a:schemeClr val="dk1"/>
                </a:solidFill>
                <a:latin typeface="Comic Sans MS"/>
                <a:ea typeface="Comic Sans MS"/>
                <a:cs typeface="Comic Sans MS"/>
                <a:sym typeface="Comic Sans MS"/>
              </a:rPr>
              <a:t>Using </a:t>
            </a:r>
            <a:r>
              <a:rPr lang="en-GB" sz="1400" dirty="0">
                <a:solidFill>
                  <a:schemeClr val="dk1"/>
                </a:solidFill>
                <a:latin typeface="Comic Sans MS"/>
                <a:ea typeface="Comic Sans MS"/>
                <a:cs typeface="Comic Sans MS"/>
                <a:sym typeface="Comic Sans MS"/>
              </a:rPr>
              <a:t>the internet, a book, pictures or videos, find out what the Vikings did in everyday life. What jobs did they have? Where did they live? What type of home did they have? What did the children do? What did they eat? </a:t>
            </a:r>
            <a:endParaRPr dirty="0"/>
          </a:p>
          <a:p>
            <a:pPr marL="0" marR="0" lvl="0" indent="0" algn="l" rtl="0">
              <a:spcBef>
                <a:spcPts val="0"/>
              </a:spcBef>
              <a:spcAft>
                <a:spcPts val="0"/>
              </a:spcAft>
              <a:buNone/>
            </a:pPr>
            <a:endParaRPr lang="en-GB"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smtClean="0">
                <a:solidFill>
                  <a:schemeClr val="dk1"/>
                </a:solidFill>
                <a:latin typeface="Comic Sans MS"/>
                <a:ea typeface="Comic Sans MS"/>
                <a:cs typeface="Comic Sans MS"/>
                <a:sym typeface="Comic Sans MS"/>
              </a:rPr>
              <a:t>Present </a:t>
            </a:r>
            <a:r>
              <a:rPr lang="en-GB" sz="1400" dirty="0">
                <a:solidFill>
                  <a:schemeClr val="dk1"/>
                </a:solidFill>
                <a:latin typeface="Comic Sans MS"/>
                <a:ea typeface="Comic Sans MS"/>
                <a:cs typeface="Comic Sans MS"/>
                <a:sym typeface="Comic Sans MS"/>
              </a:rPr>
              <a:t>your findings in </a:t>
            </a:r>
            <a:r>
              <a:rPr lang="en-GB" sz="1400" dirty="0" smtClean="0">
                <a:solidFill>
                  <a:schemeClr val="dk1"/>
                </a:solidFill>
                <a:latin typeface="Comic Sans MS"/>
                <a:ea typeface="Comic Sans MS"/>
                <a:cs typeface="Comic Sans MS"/>
                <a:sym typeface="Comic Sans MS"/>
              </a:rPr>
              <a:t>an interesting way</a:t>
            </a:r>
            <a:r>
              <a:rPr lang="en-GB" dirty="0">
                <a:solidFill>
                  <a:schemeClr val="dk1"/>
                </a:solidFill>
                <a:latin typeface="Comic Sans MS"/>
                <a:ea typeface="Comic Sans MS"/>
                <a:cs typeface="Comic Sans MS"/>
                <a:sym typeface="Comic Sans MS"/>
              </a:rPr>
              <a:t>.</a:t>
            </a:r>
            <a:endParaRPr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b="1" dirty="0">
                <a:solidFill>
                  <a:schemeClr val="tx1"/>
                </a:solidFill>
                <a:latin typeface="Comic Sans MS"/>
                <a:ea typeface="Comic Sans MS"/>
                <a:cs typeface="Comic Sans MS"/>
                <a:sym typeface="Comic Sans MS"/>
              </a:rPr>
              <a:t>Possible ideas: </a:t>
            </a:r>
            <a:endParaRPr b="1" dirty="0">
              <a:solidFill>
                <a:schemeClr val="tx1"/>
              </a:solidFill>
              <a:latin typeface="Comic Sans MS"/>
              <a:ea typeface="Comic Sans MS"/>
              <a:cs typeface="Comic Sans MS"/>
              <a:sym typeface="Comic Sans MS"/>
            </a:endParaRPr>
          </a:p>
          <a:p>
            <a:pPr marL="457200" marR="0" lvl="0" indent="-317500" algn="l" rtl="0">
              <a:spcBef>
                <a:spcPts val="0"/>
              </a:spcBef>
              <a:spcAft>
                <a:spcPts val="0"/>
              </a:spcAft>
              <a:buClr>
                <a:schemeClr val="dk1"/>
              </a:buClr>
              <a:buSzPts val="1400"/>
              <a:buFont typeface="Comic Sans MS"/>
              <a:buChar char="-"/>
            </a:pPr>
            <a:r>
              <a:rPr lang="en-GB" dirty="0">
                <a:solidFill>
                  <a:schemeClr val="dk1"/>
                </a:solidFill>
                <a:latin typeface="Comic Sans MS"/>
                <a:ea typeface="Comic Sans MS"/>
                <a:cs typeface="Comic Sans MS"/>
                <a:sym typeface="Comic Sans MS"/>
              </a:rPr>
              <a:t>Cook a </a:t>
            </a:r>
            <a:r>
              <a:rPr lang="en-GB" dirty="0" smtClean="0">
                <a:solidFill>
                  <a:schemeClr val="dk1"/>
                </a:solidFill>
                <a:latin typeface="Comic Sans MS"/>
                <a:ea typeface="Comic Sans MS"/>
                <a:cs typeface="Comic Sans MS"/>
                <a:sym typeface="Comic Sans MS"/>
              </a:rPr>
              <a:t>Viking </a:t>
            </a:r>
            <a:r>
              <a:rPr lang="en-GB" dirty="0">
                <a:solidFill>
                  <a:schemeClr val="dk1"/>
                </a:solidFill>
                <a:latin typeface="Comic Sans MS"/>
                <a:ea typeface="Comic Sans MS"/>
                <a:cs typeface="Comic Sans MS"/>
                <a:sym typeface="Comic Sans MS"/>
              </a:rPr>
              <a:t>meal</a:t>
            </a:r>
            <a:endParaRPr dirty="0">
              <a:solidFill>
                <a:schemeClr val="dk1"/>
              </a:solidFill>
              <a:latin typeface="Comic Sans MS"/>
              <a:ea typeface="Comic Sans MS"/>
              <a:cs typeface="Comic Sans MS"/>
              <a:sym typeface="Comic Sans MS"/>
            </a:endParaRPr>
          </a:p>
          <a:p>
            <a:pPr marL="457200" marR="0" lvl="0" indent="-317500" algn="l" rtl="0">
              <a:spcBef>
                <a:spcPts val="0"/>
              </a:spcBef>
              <a:spcAft>
                <a:spcPts val="0"/>
              </a:spcAft>
              <a:buClr>
                <a:schemeClr val="dk1"/>
              </a:buClr>
              <a:buSzPts val="1400"/>
              <a:buFont typeface="Comic Sans MS"/>
              <a:buChar char="-"/>
            </a:pPr>
            <a:r>
              <a:rPr lang="en-GB" dirty="0">
                <a:solidFill>
                  <a:schemeClr val="dk1"/>
                </a:solidFill>
                <a:latin typeface="Comic Sans MS"/>
                <a:ea typeface="Comic Sans MS"/>
                <a:cs typeface="Comic Sans MS"/>
                <a:sym typeface="Comic Sans MS"/>
              </a:rPr>
              <a:t>Build a model of a </a:t>
            </a:r>
            <a:r>
              <a:rPr lang="en-GB" dirty="0" smtClean="0">
                <a:solidFill>
                  <a:schemeClr val="dk1"/>
                </a:solidFill>
                <a:latin typeface="Comic Sans MS"/>
                <a:ea typeface="Comic Sans MS"/>
                <a:cs typeface="Comic Sans MS"/>
                <a:sym typeface="Comic Sans MS"/>
              </a:rPr>
              <a:t>Viking </a:t>
            </a:r>
            <a:r>
              <a:rPr lang="en-GB" dirty="0">
                <a:solidFill>
                  <a:schemeClr val="dk1"/>
                </a:solidFill>
                <a:latin typeface="Comic Sans MS"/>
                <a:ea typeface="Comic Sans MS"/>
                <a:cs typeface="Comic Sans MS"/>
                <a:sym typeface="Comic Sans MS"/>
              </a:rPr>
              <a:t>village</a:t>
            </a:r>
            <a:endParaRPr dirty="0">
              <a:solidFill>
                <a:schemeClr val="dk1"/>
              </a:solidFill>
              <a:latin typeface="Comic Sans MS"/>
              <a:ea typeface="Comic Sans MS"/>
              <a:cs typeface="Comic Sans MS"/>
              <a:sym typeface="Comic Sans MS"/>
            </a:endParaRPr>
          </a:p>
          <a:p>
            <a:pPr marL="457200" marR="0" lvl="0" indent="-317500" algn="l" rtl="0">
              <a:spcBef>
                <a:spcPts val="0"/>
              </a:spcBef>
              <a:spcAft>
                <a:spcPts val="0"/>
              </a:spcAft>
              <a:buClr>
                <a:schemeClr val="dk1"/>
              </a:buClr>
              <a:buSzPts val="1400"/>
              <a:buFont typeface="Comic Sans MS"/>
              <a:buChar char="-"/>
            </a:pPr>
            <a:r>
              <a:rPr lang="en-GB" dirty="0">
                <a:solidFill>
                  <a:schemeClr val="dk1"/>
                </a:solidFill>
                <a:latin typeface="Comic Sans MS"/>
                <a:ea typeface="Comic Sans MS"/>
                <a:cs typeface="Comic Sans MS"/>
                <a:sym typeface="Comic Sans MS"/>
              </a:rPr>
              <a:t>Design and label </a:t>
            </a:r>
            <a:r>
              <a:rPr lang="en-GB" dirty="0" smtClean="0">
                <a:solidFill>
                  <a:schemeClr val="dk1"/>
                </a:solidFill>
                <a:latin typeface="Comic Sans MS"/>
                <a:ea typeface="Comic Sans MS"/>
                <a:cs typeface="Comic Sans MS"/>
                <a:sym typeface="Comic Sans MS"/>
              </a:rPr>
              <a:t>Viking </a:t>
            </a:r>
            <a:r>
              <a:rPr lang="en-GB" dirty="0">
                <a:solidFill>
                  <a:schemeClr val="dk1"/>
                </a:solidFill>
                <a:latin typeface="Comic Sans MS"/>
                <a:ea typeface="Comic Sans MS"/>
                <a:cs typeface="Comic Sans MS"/>
                <a:sym typeface="Comic Sans MS"/>
              </a:rPr>
              <a:t>clothing</a:t>
            </a:r>
            <a:endParaRPr dirty="0">
              <a:solidFill>
                <a:schemeClr val="dk1"/>
              </a:solidFill>
              <a:latin typeface="Comic Sans MS"/>
              <a:ea typeface="Comic Sans MS"/>
              <a:cs typeface="Comic Sans MS"/>
              <a:sym typeface="Comic Sans MS"/>
            </a:endParaRPr>
          </a:p>
          <a:p>
            <a:pPr marL="457200" marR="0" lvl="0" indent="-317500" algn="l" rtl="0">
              <a:spcBef>
                <a:spcPts val="0"/>
              </a:spcBef>
              <a:spcAft>
                <a:spcPts val="0"/>
              </a:spcAft>
              <a:buClr>
                <a:schemeClr val="dk1"/>
              </a:buClr>
              <a:buSzPts val="1400"/>
              <a:buFont typeface="Comic Sans MS"/>
              <a:buChar char="-"/>
            </a:pPr>
            <a:r>
              <a:rPr lang="en-GB" dirty="0" smtClean="0">
                <a:solidFill>
                  <a:schemeClr val="dk1"/>
                </a:solidFill>
                <a:latin typeface="Comic Sans MS"/>
                <a:ea typeface="Comic Sans MS"/>
                <a:cs typeface="Comic Sans MS"/>
                <a:sym typeface="Comic Sans MS"/>
              </a:rPr>
              <a:t>PowerPoint, </a:t>
            </a:r>
            <a:r>
              <a:rPr lang="en-GB" dirty="0">
                <a:solidFill>
                  <a:schemeClr val="dk1"/>
                </a:solidFill>
                <a:latin typeface="Comic Sans MS"/>
                <a:ea typeface="Comic Sans MS"/>
                <a:cs typeface="Comic Sans MS"/>
                <a:sym typeface="Comic Sans MS"/>
              </a:rPr>
              <a:t>poster</a:t>
            </a:r>
            <a:endParaRPr dirty="0">
              <a:solidFill>
                <a:schemeClr val="dk1"/>
              </a:solidFill>
              <a:latin typeface="Comic Sans MS"/>
              <a:ea typeface="Comic Sans MS"/>
              <a:cs typeface="Comic Sans MS"/>
              <a:sym typeface="Comic Sans MS"/>
            </a:endParaRPr>
          </a:p>
          <a:p>
            <a:pPr marL="457200" marR="0" lvl="0" indent="-317500" algn="l" rtl="0">
              <a:spcBef>
                <a:spcPts val="0"/>
              </a:spcBef>
              <a:spcAft>
                <a:spcPts val="0"/>
              </a:spcAft>
              <a:buClr>
                <a:schemeClr val="dk1"/>
              </a:buClr>
              <a:buSzPts val="1400"/>
              <a:buFont typeface="Comic Sans MS"/>
              <a:buChar char="-"/>
            </a:pPr>
            <a:r>
              <a:rPr lang="en-GB" dirty="0">
                <a:solidFill>
                  <a:schemeClr val="dk1"/>
                </a:solidFill>
                <a:latin typeface="Comic Sans MS"/>
                <a:ea typeface="Comic Sans MS"/>
                <a:cs typeface="Comic Sans MS"/>
                <a:sym typeface="Comic Sans MS"/>
              </a:rPr>
              <a:t>Poem</a:t>
            </a:r>
            <a:endParaRPr dirty="0">
              <a:solidFill>
                <a:schemeClr val="dk1"/>
              </a:solidFill>
              <a:latin typeface="Comic Sans MS"/>
              <a:ea typeface="Comic Sans MS"/>
              <a:cs typeface="Comic Sans MS"/>
              <a:sym typeface="Comic Sans MS"/>
            </a:endParaRPr>
          </a:p>
        </p:txBody>
      </p:sp>
      <p:pic>
        <p:nvPicPr>
          <p:cNvPr id="91" name="Google Shape;91;p1" descr="38 Drawing Of Viking Sword Tattoo Illustrations &amp; Clip Art - iStock"/>
          <p:cNvPicPr preferRelativeResize="0"/>
          <p:nvPr/>
        </p:nvPicPr>
        <p:blipFill rotWithShape="1">
          <a:blip r:embed="rId3">
            <a:alphaModFix/>
          </a:blip>
          <a:srcRect l="10293" t="9194" r="8178" b="9276"/>
          <a:stretch/>
        </p:blipFill>
        <p:spPr>
          <a:xfrm rot="-2778494">
            <a:off x="494142" y="5664918"/>
            <a:ext cx="1464889" cy="1464889"/>
          </a:xfrm>
          <a:prstGeom prst="rect">
            <a:avLst/>
          </a:prstGeom>
          <a:noFill/>
          <a:ln>
            <a:noFill/>
          </a:ln>
        </p:spPr>
      </p:pic>
      <p:sp>
        <p:nvSpPr>
          <p:cNvPr id="92" name="Google Shape;92;p1"/>
          <p:cNvSpPr/>
          <p:nvPr/>
        </p:nvSpPr>
        <p:spPr>
          <a:xfrm>
            <a:off x="2269957" y="1359178"/>
            <a:ext cx="2206933" cy="646331"/>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1" dirty="0">
                <a:solidFill>
                  <a:schemeClr val="tx1"/>
                </a:solidFill>
                <a:latin typeface="Comic Sans MS"/>
                <a:ea typeface="Comic Sans MS"/>
                <a:cs typeface="Comic Sans MS"/>
                <a:sym typeface="Comic Sans MS"/>
              </a:rPr>
              <a:t>Who were the Vikings?</a:t>
            </a:r>
            <a:endParaRPr sz="1800" b="1" dirty="0">
              <a:solidFill>
                <a:schemeClr val="tx1"/>
              </a:solidFill>
              <a:latin typeface="Comic Sans MS"/>
              <a:ea typeface="Comic Sans MS"/>
              <a:cs typeface="Comic Sans MS"/>
              <a:sym typeface="Comic Sans MS"/>
            </a:endParaRPr>
          </a:p>
        </p:txBody>
      </p:sp>
      <p:sp>
        <p:nvSpPr>
          <p:cNvPr id="93" name="Google Shape;93;p1" descr="data:image/jpeg;base64,/9j/4AAQSkZJRgABAQAAAQABAAD/2wCEAAkGBxQSEhQUExQWFBUXFBQYFRUYFxQUFRUVFBQWFxcXFxUYHCggGBwlHBUUITEhJSkrLi4uFx8zODMsNygtLisBCgoKDg0OGxAQGjQkHyQsLCwsLCwsLCwsLCwsLCwsLCwsLCwsLCwsLCwsLCwsLCwsLCwsLCwsLCwsLCwsLCwsLP/AABEIAQkAvgMBIgACEQEDEQH/xAAbAAABBQEBAAAAAAAAAAAAAAACAQMEBQYAB//EAD0QAAEDAgQCCAQEBQMFAQAAAAEAAhEDIQQSMUEFUQYTImFxgZGxMqHB8EJi0eEHFCNSgjNy8RVDkqKyU//EABkBAAMBAQEAAAAAAAAAAAAAAAABAgMEBf/EACsRAAICAgEDAgYBBQAAAAAAAAABAhEDIRIEMUEiYRMyQlFxoYEjM7Hh8P/aAAwDAQACEQMRAD8Aw65KuhcB2iLl0JQEgOSI8qSEDEhclhOUqRcYH357IC6BpUy4+6Zx9TquZO21z4FHiMU0DK2dbuvzj0sm8S3PTc52pcQO6GyJ52afNbRh9znlkb7FY7GEtINUxM5bxPM2ubn1Q0cV1YvBbtbnvJ5cuaZGGDnQLxAJ+qCuwucWt0ByjXbf1W6SMQ+vcwgsILdWz2hcQTDhEqZguIVNC3MCNCC6wPdcjVR28PqZNB3XB+QMhdWwdUZREAaEubfvN7IdAFVxdSm6MxINwHCWFvdM2212V1geLipEu6p4gNIBLPCB+nmq40iWZTTdAuHZS4CdYLbgGOeqWnwaQCwh3df0gwVLpjNRQ4q5sioxhH99N0g+LTcfRBihTqHM2WuPPcm+sLOuwFVhhzQRzvI+hKRrntuCY7rx35SSR+yhxTKUmuxZ1GEGCghLQxTqtjlc62UjsyS4iI2P7JSFjKNHTCakCuSroUFiLoRQlhMBshIjKRBIgCUBKAiASGJCRFCSEAI1qlPqUabO2M1Qk5GHtEd5bp/wmqbZzXjsm8TeLKLhqBmTYH4navMnLE95BWsF5MckvA1iXS3MbSTEWm5+VoUU4mGAjRzgD/gXQT6+6l9IXgNY0ACBPk8NLR5SVTVj/SAF+0Z5wdD6tctooxY/w5gJqv2a3N33mAe+fZQGOHMwNFLwb8tOp3ho9HD91AYNVoSFJ2JP34qVhazgbPez/Ij3UamyfsArR8LpODc3Vh4HMhp8n6T5+SUnQwMNjHjV7Se8DfmWwp2F4iM14uBeQfY+6eIpObHVVWECxBD8vgINvBNMqD8QBA0eRB84Igzzd5LPuAPFQIgBsG8jY84H6rP1GcifIfQeWqseJ4G05iBrEyI2IIt5FUrTHfGnP6EqooCXgsaGyCDtcHKZBnmrenjBUJOZoJJMSGxudTfXzWZtNo8DufXvUrC1ADeWmRBtl75OqcopjTp2aGUqVlKAdZBuLQJuIO/ouC5JKnR1xlyVipYXBEpKGyEKMhJCBHBFC4BKgZ0JIRwkCQE7A4TPIiwaCfMyPWEVCgH4inRtANztJ/D5Bw9Ve0CGYd8CXQwHQSS3Qc40WW4Ti3DH0SdS6+8Agz9TK6Io5W7ZW9JGg1ahMw10EfKB7Kr6rs7SQ0jyLpj1Vt0qYc5HMuc4yLuLj7Bw9VF4fd1KdGyHeAcT7LRPRDWyDSof03dzyPSCFHbQPotRS4bLXub/AHG2xglNfyTgTmZ8xCn4haxlDSw94tr6eatcDjWMMZ8saw2Xeu/kjOANnRF4cNSO/wB0LcDTebdmdtIPgdkOSY3Ci1dxEluYA1WjX/TpuHfcSNtFDrY57jmpS2RoTcEE2JAvYapzD8DqauGRo3LXgO8CAb+SkYfCuZMQTJNw4Q0GwmQDM7jzCSaJaKTF4ypo4A725+f1VZXAJsCJHMHTwC1WLFKtZwDHt+I5Tp3nNIF9SPPnncTgXAxYi8EHlJ18FcZCaIGxt7yPRTMFaTGmpIDzExYERJNp5qMWQYM/I29bq0wNQ2MMeBAaxzoc8usTkF3xn8O46DQgvqGEzNq1GOGUFoyC2g+MN1DCWuidNN0yrjh+AaKNdokENZGxHwnJl1EEuty02VOubMto6MD0clSAJVibikJIRkJIUgIAuRJIQByJgXQuCALTE4zqwWfES4Gf8SLnyPms3jMR1eJDx+FziO4ZYaB3RAU/iVQNbzce1bX081SYHBuq1srpjNEbiZ9IE+i7EvJwkvjdcHK7nMne5vPo1FhKAyt5lwkbxb9FG4nR/rZdiDbuuflMeStuGYDL1YkkFwMG48lMtI2xq2W3RqnNNzTchxB7y02t6FTRhS50cm2B0Lpv4HT1Ka4VTNPEGAcr/k4fqPZaTC4YlxkRYAd9yb+qyNUqM9Q4cXZpbBzEjwKmUeDRstPS4XeQYPqCrKnghGiODY3IxeI4RmF9VmeK8FIIloEEQ4TDf935V6z/ACQTdfg7Xg2snwa7CtHltXg9TI2pTYHtvmp//m4HtAA3G+hvtAVAWMzEPa9uhDe20AXB7MxyuFv+J8Er4QudQMsOrDp67HYTbY7RTcWYK7Guc38DmEtE5XwYzCJbcwZ0gITaBxRisRhA0SJIvztYRy8fJQaJDTJuRcXkGwi45LUVMLFMAs7EyXgzYD9yFmK7MjoMWcRbugE+63hKznnGi7o8XqAMewu+Ihxm5DhJDtzManuVi29+d/VQeDwOw4SKjZBiYAO/KxB81a1aWWBIPZFx6LPP2KwPbQzCEhOEISFzWdIpCRGQkhIYKULkoTEcUiJJCQznjMZiS1hOm8yDfw+Sj4HFtpEOiS9xI5kWBJPg5/yVlhbgtkX2ImQq/H4UMPM5fG5y/NdUJWjjnGpEHEg1MRG4MA6SDePmtZwul2BNo+nesfw97uvpk7PE+Egffgt7xTBdW0Qew645EQNO5OSLg60VWM6TMp1IaNIk84vsrDDdPGnWnHe5wH0Kz1amwEhrJOu1hzcTYDvKrsZXDD2oExHIzOhdHI6JJX2Q267s9T4P0vpVTAtb71Wsw9YOAI5LwXh+LDXNJblm7XDf7uvVei+ONRgjbVHJp0y61ZoOIcQZRaXO0HusTxP+IOV5axojY8zCe6c1yKZkE7xz+/qsPgOEVqxeQIc1pcRodCY7tNPVHJtjrVl7jOmFd4sBf8JH1aqt7a7yKlMCdCWOO2xvtyKDg2Fq9aGOY3lLnFzXy1zszCx0gAZfM+SuqPCnuf1lNr2OA7VNxzh8fhD9YN4zaTPMFSTT2ZwakrQNXAF1EltgWkPYbwdy29gvLuJPmo7lJhe4VG0+pIBBNSnLBuQ+Ggkcu1PkvKulvChRDXAQXOPpCvFpk5NohcG4nks6+zTyDh2hHjC1HXB4BiLD2B+qxzMIMgeCDcgiYII+ivuC1ZaRrEesaIzq42LDqRZFCQlXLjOsIoSjKSEgG0TUsLoTA5LC5KgBApGOfmY124kE/wC631CYUnCubDmu0I9lUHTJyK0VtJrW5I1lt/8ALbmvQuM8OaKTfwgCXNGkETIG3lyWFr4UuAeNG/EN4nUeq3WM4fWxlCm+liBTaaIa9ppZy49qXZswLdYiNl1RVpoybqpIoa3BWNjMCZguiYDhBjvAuE9UpYd5GanmsAbtM5TLTdpghX+AeKgvZw7L2/2vGoP3cEHQqyw3D6Q2EqFyTL4xa2rM9R6P4TENa11NzA0Q3tkHxtEndTeifDXMe4A5WguaY7Wcsc5uf8kwDF9Vo6wpU2Fzg0NaJJI2Cruj8tF25S5z3lv9vWPc4NPeA4DyVdu4nvQPSXAZW9YHEgVaLn5+01tNlRrnG94bGbX8KkO4U9pzDKe4CAbzKuMcAdrR5aKtw76uHGVjDXoj4WggVqY2aMxAqNG0kEAR2lTSsStdivrYKqbNohp5jI35i6d4dgRhw99R0QC53IAXtzVhW6R0x/2qwdyNPJ/7PIb81V4vGiteo9vZOanRZLxnBlrnvgZiLEAAAG/agEQ1Fbuy0pPVfoZw3CabXUj1bW1XgGq6JdpJbm1gOItpYLz/APihg8tVtL8TabTHPNqfYeq9J6NPrVMSeua0ANEQZvMlZ/pth+s4hiTaGYenTneY6yB6rSPy2YZFUqPJuF4fPLdIV7gsPkB2mPa59VHp4PI2WyHucQ3/AGixJ7tVYMbAhZ5paHhW7FSJYSALlOkdK6EpC6EhiQkhEkQAiVcuQByULlyAI7cS5tVjdi+/ItMr1LovTy4eJ0c4eWo915jXp5hb4hdp5ELZ/wAP6+QVsO89rLTrAEzAdLSB6N9V14ZW7OXIuOifjaLWvz5jTdpmbFwNnNNnDxuJMEJunj65tTayp+dzXUmehcSfJSuIMEjdHQqIm6ZtCqBOAqPAfiKoeWwWsYMlJrtnQSS9w2LjaLAKzwUB0eCrOLVH9RUyfFkMc5jZec4XjuJpvlz3GDoRBHyn1ST2VR7hiXNiZ2UAV25gARm1ibry/HdJ8RiGdXTJD3QBAuPDvV10J6N1sO81qzyXOaW5ZJ1IJLnHU2VOViUa7m7dibXVdWxF0uMu3WCqwtdqolJjSRquj1EOOdeYceq1XcUxb5zUm1WsjYZabQfG4K9R6J2pEnmvMuI4lpNV/wDe9z7/AJiTbyIXRJpQRxu3NlPxIsDsrNNzubzChInukoSuGTt2dkVSoREAkRBSMcIXQjISEKShshciKFAhFyVcmAgRJIRIAHNBE8x8ynMHx5lPiLHNzZXDqnkkWBEDT8wCbc0QSZsJEayFW4JtI/hh0kkmxJJtqujC6jZz5fmPTa1ebJ/BDMLaqm4fTe/DtqakEtd5aE+SkYPEFpRIqJJxHFDRP9SlVj+5rHPB82zCi4jGUK4LThq7u8UnA+RhXH84SLJl76w+C5QmjaHH6iJwTh9Kg7PSwdd9SLdZDQ31VhXdjHH/ALNL/wAnkeQgfNNt/nn6ljf/ACP6KfhMDU/G4uPoqtGkpQXZL9juE4YAM1V7qrufwtHgwfUlMcQqgCAp1YwFmuKVzoLk6JS9jD3ZP/6s5lCpl1LYn+3NaV57iaswBtb6LX8VwppYFzybvc0H1lYlGa4pRZnjqTckCuSroXObCJQlSgIGSCEJCdIQkKBjRCGE8QhIQA1C5EQkTARclRNZKaV6QAhP9fLQAGyNyJsq/GcRyfB/z4rqHE2G7hHMa+i3+DKKtET49mehdHaLv5Crmt2zB7oELOYTi7S8sfDTMB34T+i0GG6S0Dg8jHCSNOXiF568y4+K1yKkkYY3dnomDqAGCtHhS2F5XguIOaACZA05jwP0VjT6TvZY3+RULRpfg9QY8JKtcLzgdOSLZT6gKux3TWo4G4Hc2XH5wFfKxOkbrH8RBJaLlY3i3F/6zKNPUkZ3fQKr6O8ce/ECbMyuMaknm47n5KJwip1mPB2NT6rSMUt+TGc29eD0bp6cmBw7Ny8fJpXngW9/ie++HpjZjnRv+EfqsGufqf7jNsHyCrlwSwuc2OCIBIEQQBKhIQjSKCgIQkJwoSgBlwQJ5wU7D0BTGdwkxYbBa48bm6RnkyKCtlcKR1NhzVbjuISC1pgd36pOM8X7Rg+hVI/E5jt7H912wwqBhDqvuhajyeaSm8gpKeqfdTkWWhrcZbJvC8KKlQQYJ5bq34hw51IBxuOaz2EqlpBBgggg8iFsG9K6FRnV12mmSPijMw99rhYzi7tEuooo2111SsqnFYlrKhaHBzZ7LgZBCQYqd0uLI5Jk99RMvCY62UhqJUVYdN5aZaYsR6rYfw+4ITXZUcN5AWU4TT6yq1u03Xq3BajWEbREK4v1JESSpsyP8acQ4cQoZXEZaIg/7nn9AomDeKzOVRov+Yc09/Fdoq4kvmYYxo7iCSfcKh4RiS3K7dpg943C2yRUtMOmadryWoSwpeLo/jbdrhPgowXmSi4umdSdnAJUoC5SMlLksLiFAwSrIY/DYVkVXf1SMxaG5iG7TyTWBwjS11WqclGmJe428gsP0h6Rde9wpNy09AI7TgNzyXb0uP63/BydTk+lfyWXF+kdw+kbEz4crabFQ8Vx19cQX5TyFmu8OXms1VDhBLS0OEi0AjmOfigD12HJxJVQEkyb96RrSEz1qkUiYJiQNYi20kawhjCDz3FTsPiri2u/7qCS11wUdExJ1cACwa6ETZIE2uxOqsMiLHxj/hBiaJcORCZ4djXZi4gPBu9uxGpJJNvFWOLcMwbSDqgIDm2lwY4TldzgmEqNoZt8Z9jP1aSj3CtarL6W9k26gFRk9OiA3EuG6dGLcU6cKk/l4RSDkXvRziVKjLnzm7rqXiulbpPVkjl+qzPVlO0qSngrsbm6onVsY6p8RJOpJ3K7hz4eRsQmmMTPWkPtsqYYZKM0zWcM4gQ2NQ12n5SrLi1BjAKgMNd8isvhawce5wgp93WVqZoN7UGRJ0CzlGM1UjvcadxLRpBuLhKqnA4V9F7GSXZrFvInkrqtRLDDhBXHlxcPwEZ26ZJhLTplxDRqTCKlSLjb1+9U/iajMMMzjL7ZRMR3u5LPFilN+wsmaMFsi9J8GazAxz3UsJRjNGtR+73HlsBzWf4dQoCm7EOphuHYcrKf467/AM55dyHpLx7+YHVNMUm9p0a1H7eQ2VDjuIGo1jPhpsBygczqT3r01FI862weLY91eo6o7U6AWDWjRoGwCbrNAZTAF4JJ8XGPkE1IjvRPNkxjPVg7JzCVw09pgeCCHAyJkRqOWqKjp5e6bqgg2Hp7pNJqmNOi94nihiKTerw9NmUhoygCpMTJMA5TyVTVwj2OAbLnSdBJkXiBdHg+IaS7K4CAYs4DQOj3SN4gWVm1KY7bX5tSWuO+mxvPipUOEaiHJuXqGsYH0XOpuZ1b5GcG5Ng4bxFwYCd4bjWtJdUBcZaRDiz4TMGNRp6LY0qVDirnvIFHEZRlpk9mpAuSd+XMALLcW4T1RILCwts5unms8ebn6Zal5X/eDofT3Fzg7X7HHYo1KjqjoBc5znRYXM2SPANxadv2+9VU1C5m8jb9FO4fXYZLxntpmy5RB7WomLW91v2OWhXNKQUzyPzTuHrXs9hG0uDTH+UK2ptkC8+bT7HcpN0b4cUJr1SoqW4Vx2KfZg3bNVqKPj96pqtVAdAnxU8mbrpsTdJkL+VfyQU8EZEi26l1MXlHgo7MUHI5MtdPijIbqsIccogH0TmFqOacxcRygwmMXWI7IN/ooWKxm2qEmPJmhFONGi/6s+nVpvy5ywZp8dJKlce6RPqPGUt+EExeCdlkTVqBt57QnxCSnSc4SNd1emjzXafc9H4n0jbRr9TTykU5FR9rv3aPD3WJ6QY91V5fNibeW6qzUmZvN/NJUqEgDkha0grdihyQm6AFGEDERNMtPyQnQn7uhabfe/8AwgB6mLBEQZsgBjyH7pxuk7oAaxDPf3R0QBb5onCR97Iq1OAECJGHfcXg6tcNR3iN1pcPxBuMb1OIIFcWpVTo8R8DvHmshTrxr9/opThmg76LPJjU/wA+GXjySxu0N4vDGk91N4iDEFQ6uEOrfRaHH1v5mj2v9ekJDt6lIagndzdfCVTUaiqEm1vuE6u49iBMG4UijUj4TB7lOdTa6zhKYfgsl57Jt4E6G2olUSpC06dU3zjykn/1FkZa4D/VqTyDHD5ko8HUdSMPFjvqPEHdWNRwideSiTo9DpunjmjfLZBo1D+J1R3cWAz80dY02kEsqNMflAPvCeDneAUHH4mxi+w7u8+KE7IzYfhRu/wNYjGtBsy/eZ9kuA4Y6vVYDYPdfuGp+SYwuDLi0u0Oq0/A3Bry7+1riPRTlk4xdE4MKlFzkVXSFwFYtZ8LAGjyUWg7JodUT3ZiSbkkn1UmjQaRyVwjxikck3bspgURKbmyIhUArUQQgog5AHPGnJC0SUVV+iVjbFAHTYlONNvL2QOENSULkIAfou1T7iIUVhgp9+mqQiJUGyco14j35Jp5XMvdUMshUkZmmCNPvkoDhlPd92XUX5T3HbkSna7YF/3lIQ5RqqVZwg7qqpPU5j5CGJobNJ7PheY5fqNCpGHxL4uGQN4LT5Buvon8MQ5rx2c8DLmnLr2tN40UarRDHHK7MJiTaR+ilm2CTU0rqwX1BqWvB2DjDT5gSkoNc74gGgaMHueadFYFwBGYXJHMLjUBPZ2HshF9UqnV2ON1Uug0ijWf+UNB73KBSqeyveO0upwVFn4qhzu8NvoscsvVGP3f+zoxvj0r97Mw111JpvhQqRhPSug89lcilDulQUKlaUBKVACvToFky5OG0eEoAJxsU3TOiUusgagB1xgqQHKLVKcDkCG3i6fYmHow6AmARE2KcbVkQbka/mHPxUTPJTjTuNeXNIKHK1MC7bjY/eh7kVComy0z2ASHfhF/GybB32QBPMbFPEgsPNV7Hp7q3fERLbnxA7uXegXYTKQQTqWzHIbeqcAt4pqlSfVc6O0YLiN4brlHcNk7XOUwDIgGfETpsj2Km3J2xzAMmoG8yB6kBW3TfG58RkGlNrWDxiT9FUcMqxVYfzN/+gm+JV89V7ub3H5rFwvKpfZf5N5S/ope7G2I6ghHReBZJXqzotbMeOrsrX6rpRVQgTEKdEjSlQtKACcjLvZA4pSUALKFmi4JGoAcckJsuQlABzZKklISmAjmwjplA9FTagB7D1IPhMeYgj0K4sGwytjmTfnf0QkfL2ROdAhIQyHQpbOIODQ3ucBzAdqPBQnIjogY4KkGRZIXk6poJ0lMQVJ8Ge5CXS7zSMXUSkU5aSH2CXQlrMJ0CZY6DPerQgwIH2VnOTi0OKtFM7RNhHsgC0JFCFEEhQByWUiVACoQlCQIAMlClKRACyulCiagDiU5TKaTlNMApRh9j3iO8bodkKQhHmZ+SWg0EgEwDvsPFcfqm0DHGtAIDtN45dxS1HDb10nyTZQoAcm0I2appmoRhMAm6+atqB5HxlVFPVT6axyq0VHTP//Z"/>
          <p:cNvSpPr/>
          <p:nvPr/>
        </p:nvSpPr>
        <p:spPr>
          <a:xfrm>
            <a:off x="155575" y="-1790700"/>
            <a:ext cx="2686050" cy="37433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4" name="Google Shape;94;p1"/>
          <p:cNvSpPr txBox="1"/>
          <p:nvPr/>
        </p:nvSpPr>
        <p:spPr>
          <a:xfrm>
            <a:off x="164515" y="1359178"/>
            <a:ext cx="2025900" cy="584735"/>
          </a:xfrm>
          <a:prstGeom prst="rect">
            <a:avLst/>
          </a:prstGeom>
          <a:solidFill>
            <a:srgbClr val="D6E3BC"/>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600" b="1" dirty="0" smtClean="0">
                <a:solidFill>
                  <a:schemeClr val="dk1"/>
                </a:solidFill>
                <a:latin typeface="Comic Sans MS"/>
                <a:ea typeface="Comic Sans MS"/>
                <a:cs typeface="Comic Sans MS"/>
                <a:sym typeface="Comic Sans MS"/>
              </a:rPr>
              <a:t>Due: Tuesday 28</a:t>
            </a:r>
            <a:r>
              <a:rPr lang="en-GB" sz="1600" b="1" baseline="30000" dirty="0" smtClean="0">
                <a:solidFill>
                  <a:schemeClr val="dk1"/>
                </a:solidFill>
                <a:latin typeface="Comic Sans MS"/>
                <a:ea typeface="Comic Sans MS"/>
                <a:cs typeface="Comic Sans MS"/>
                <a:sym typeface="Comic Sans MS"/>
              </a:rPr>
              <a:t>th</a:t>
            </a:r>
            <a:r>
              <a:rPr lang="en-GB" sz="1600" b="1" dirty="0" smtClean="0">
                <a:solidFill>
                  <a:schemeClr val="dk1"/>
                </a:solidFill>
                <a:latin typeface="Comic Sans MS"/>
                <a:ea typeface="Comic Sans MS"/>
                <a:cs typeface="Comic Sans MS"/>
                <a:sym typeface="Comic Sans MS"/>
              </a:rPr>
              <a:t>   </a:t>
            </a:r>
            <a:r>
              <a:rPr lang="en-GB" sz="1600" b="1" dirty="0">
                <a:solidFill>
                  <a:schemeClr val="dk1"/>
                </a:solidFill>
                <a:latin typeface="Comic Sans MS"/>
                <a:ea typeface="Comic Sans MS"/>
                <a:cs typeface="Comic Sans MS"/>
                <a:sym typeface="Comic Sans MS"/>
              </a:rPr>
              <a:t>January </a:t>
            </a:r>
            <a:r>
              <a:rPr lang="en-GB" sz="1600" b="1" dirty="0" smtClean="0">
                <a:solidFill>
                  <a:schemeClr val="dk1"/>
                </a:solidFill>
                <a:latin typeface="Comic Sans MS"/>
                <a:ea typeface="Comic Sans MS"/>
                <a:cs typeface="Comic Sans MS"/>
                <a:sym typeface="Comic Sans MS"/>
              </a:rPr>
              <a:t>2025</a:t>
            </a:r>
            <a:endParaRPr sz="1200" b="1" dirty="0"/>
          </a:p>
        </p:txBody>
      </p:sp>
      <p:sp>
        <p:nvSpPr>
          <p:cNvPr id="95" name="Google Shape;95;p1" descr="Image result for greta thunberg"/>
          <p:cNvSpPr/>
          <p:nvPr/>
        </p:nvSpPr>
        <p:spPr>
          <a:xfrm>
            <a:off x="63500" y="-144463"/>
            <a:ext cx="304800" cy="3048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96" name="Google Shape;96;p1" descr="The Vikings teaching pack for KS2 Dance; lesson download with music"/>
          <p:cNvPicPr preferRelativeResize="0"/>
          <p:nvPr/>
        </p:nvPicPr>
        <p:blipFill rotWithShape="1">
          <a:blip r:embed="rId4">
            <a:alphaModFix/>
          </a:blip>
          <a:srcRect b="8359"/>
          <a:stretch/>
        </p:blipFill>
        <p:spPr>
          <a:xfrm>
            <a:off x="2423998" y="4849127"/>
            <a:ext cx="2824150" cy="1733831"/>
          </a:xfrm>
          <a:prstGeom prst="rect">
            <a:avLst/>
          </a:prstGeom>
          <a:noFill/>
          <a:ln>
            <a:noFill/>
          </a:ln>
        </p:spPr>
      </p:pic>
      <p:pic>
        <p:nvPicPr>
          <p:cNvPr id="97" name="Google Shape;97;p1" descr="KS2 Viking themed assembly bundle | Teaching Resources"/>
          <p:cNvPicPr preferRelativeResize="0"/>
          <p:nvPr/>
        </p:nvPicPr>
        <p:blipFill rotWithShape="1">
          <a:blip r:embed="rId5">
            <a:alphaModFix/>
          </a:blip>
          <a:srcRect/>
          <a:stretch/>
        </p:blipFill>
        <p:spPr>
          <a:xfrm>
            <a:off x="191023" y="2231161"/>
            <a:ext cx="1825950" cy="1367701"/>
          </a:xfrm>
          <a:prstGeom prst="rect">
            <a:avLst/>
          </a:prstGeom>
          <a:noFill/>
          <a:ln>
            <a:noFill/>
          </a:ln>
        </p:spPr>
      </p:pic>
      <p:pic>
        <p:nvPicPr>
          <p:cNvPr id="98" name="Google Shape;98;p1" descr="The Vikings | TheSchoolRun"/>
          <p:cNvPicPr preferRelativeResize="0"/>
          <p:nvPr/>
        </p:nvPicPr>
        <p:blipFill rotWithShape="1">
          <a:blip r:embed="rId6">
            <a:alphaModFix/>
          </a:blip>
          <a:srcRect/>
          <a:stretch/>
        </p:blipFill>
        <p:spPr>
          <a:xfrm>
            <a:off x="5754795" y="5078245"/>
            <a:ext cx="2725725" cy="1423375"/>
          </a:xfrm>
          <a:prstGeom prst="rect">
            <a:avLst/>
          </a:prstGeom>
          <a:noFill/>
          <a:ln>
            <a:noFill/>
          </a:ln>
        </p:spPr>
      </p:pic>
      <p:pic>
        <p:nvPicPr>
          <p:cNvPr id="99" name="Google Shape;99;p1" descr="The Vikings Begin | National Nordic Museum"/>
          <p:cNvPicPr preferRelativeResize="0"/>
          <p:nvPr/>
        </p:nvPicPr>
        <p:blipFill rotWithShape="1">
          <a:blip r:embed="rId7">
            <a:alphaModFix/>
          </a:blip>
          <a:srcRect/>
          <a:stretch/>
        </p:blipFill>
        <p:spPr>
          <a:xfrm>
            <a:off x="2251133" y="2060848"/>
            <a:ext cx="2824150" cy="1423372"/>
          </a:xfrm>
          <a:prstGeom prst="rect">
            <a:avLst/>
          </a:prstGeom>
          <a:noFill/>
          <a:ln>
            <a:noFill/>
          </a:ln>
        </p:spPr>
      </p:pic>
      <p:pic>
        <p:nvPicPr>
          <p:cNvPr id="100" name="Google Shape;100;p1" descr="Viking Artefacts (Page 1) - Line.17QQ.com"/>
          <p:cNvPicPr preferRelativeResize="0"/>
          <p:nvPr/>
        </p:nvPicPr>
        <p:blipFill rotWithShape="1">
          <a:blip r:embed="rId8">
            <a:alphaModFix/>
          </a:blip>
          <a:srcRect/>
          <a:stretch/>
        </p:blipFill>
        <p:spPr>
          <a:xfrm>
            <a:off x="164515" y="4202936"/>
            <a:ext cx="1925236" cy="1681515"/>
          </a:xfrm>
          <a:prstGeom prst="rect">
            <a:avLst/>
          </a:prstGeom>
          <a:noFill/>
          <a:ln>
            <a:noFill/>
          </a:ln>
        </p:spPr>
      </p:pic>
      <p:pic>
        <p:nvPicPr>
          <p:cNvPr id="101" name="Google Shape;101;p1" descr="Norse - Yggdrasil Art Print by fosterchild | Society6"/>
          <p:cNvPicPr preferRelativeResize="0"/>
          <p:nvPr/>
        </p:nvPicPr>
        <p:blipFill rotWithShape="1">
          <a:blip r:embed="rId9">
            <a:alphaModFix/>
          </a:blip>
          <a:srcRect l="16559" t="18429" r="16481" b="17851"/>
          <a:stretch/>
        </p:blipFill>
        <p:spPr>
          <a:xfrm>
            <a:off x="4494969" y="1384523"/>
            <a:ext cx="653095" cy="621494"/>
          </a:xfrm>
          <a:prstGeom prst="rect">
            <a:avLst/>
          </a:prstGeom>
          <a:noFill/>
          <a:ln>
            <a:noFill/>
          </a:ln>
        </p:spPr>
      </p:pic>
      <p:sp>
        <p:nvSpPr>
          <p:cNvPr id="102" name="Google Shape;102;p1"/>
          <p:cNvSpPr txBox="1"/>
          <p:nvPr/>
        </p:nvSpPr>
        <p:spPr>
          <a:xfrm>
            <a:off x="2131400" y="3649525"/>
            <a:ext cx="3000000" cy="1108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sz="2000" i="1" dirty="0">
                <a:solidFill>
                  <a:schemeClr val="tx1"/>
                </a:solidFill>
                <a:latin typeface="Comic Sans MS"/>
                <a:ea typeface="Comic Sans MS"/>
                <a:cs typeface="Comic Sans MS"/>
                <a:sym typeface="Comic Sans MS"/>
              </a:rPr>
              <a:t>What did the Vikings do when they were not raiding and invading?</a:t>
            </a:r>
            <a:endParaRPr dirty="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149</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Comic Sans MS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dc:creator>
  <cp:lastModifiedBy>Elise Weston</cp:lastModifiedBy>
  <cp:revision>4</cp:revision>
  <dcterms:created xsi:type="dcterms:W3CDTF">2014-10-23T15:26:33Z</dcterms:created>
  <dcterms:modified xsi:type="dcterms:W3CDTF">2025-01-06T08:04:58Z</dcterms:modified>
</cp:coreProperties>
</file>