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7" d="100"/>
          <a:sy n="87" d="100"/>
        </p:scale>
        <p:origin x="389"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8D2CE-C059-468B-82B5-DF09FE21F0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D1DFE7C-705E-4FE7-85A3-B26F794978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14E60E0-7BCC-4F23-9F2C-D5A4A464A12A}"/>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5" name="Footer Placeholder 4">
            <a:extLst>
              <a:ext uri="{FF2B5EF4-FFF2-40B4-BE49-F238E27FC236}">
                <a16:creationId xmlns:a16="http://schemas.microsoft.com/office/drawing/2014/main" id="{7D7A06A3-02D7-4D49-91D5-71884C1DA2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6E77CF-3B1E-4D40-8A34-C2227EC31144}"/>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697661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6FA66-1219-4947-A6D1-74A5EE94E43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E9FB56-188E-4216-ABA9-F0A494A023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29BD4B-B06B-4168-8AB8-AF449D325AFC}"/>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5" name="Footer Placeholder 4">
            <a:extLst>
              <a:ext uri="{FF2B5EF4-FFF2-40B4-BE49-F238E27FC236}">
                <a16:creationId xmlns:a16="http://schemas.microsoft.com/office/drawing/2014/main" id="{733B2730-6EAA-491C-831B-AB646B5234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E6AF43-83D6-4B38-AF6A-4BB98E675C53}"/>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3289709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CBE019-AF7A-41BC-9370-F380DCB0DB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BEE084-C6DE-479C-BDF4-E69CC04A09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698C17-B94C-4F1E-9F49-B9E4851E4B20}"/>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5" name="Footer Placeholder 4">
            <a:extLst>
              <a:ext uri="{FF2B5EF4-FFF2-40B4-BE49-F238E27FC236}">
                <a16:creationId xmlns:a16="http://schemas.microsoft.com/office/drawing/2014/main" id="{D13CCE1E-238F-4886-A581-8AFF8EBB14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3E95A1-2F2A-4A91-8B34-912A299F8DF9}"/>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1910082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8DFCE-5C28-4FAD-8F51-C14D18E82F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6646BF-4CC9-4C74-9626-BA68504C96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153113-EBB5-4B9A-B50C-F86492EFDD85}"/>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5" name="Footer Placeholder 4">
            <a:extLst>
              <a:ext uri="{FF2B5EF4-FFF2-40B4-BE49-F238E27FC236}">
                <a16:creationId xmlns:a16="http://schemas.microsoft.com/office/drawing/2014/main" id="{36D9CE13-2E0E-4795-9E83-D406A4740C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FF2B99-5B97-42CD-A994-E3A504AA37CC}"/>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1126451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AEF89-9F0D-4C43-ACCC-83FCD1FE4B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3F0DE2C-93CB-4DAD-A61A-287D95781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EC297B-49FF-4D4F-8E0A-621AF1460BEA}"/>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5" name="Footer Placeholder 4">
            <a:extLst>
              <a:ext uri="{FF2B5EF4-FFF2-40B4-BE49-F238E27FC236}">
                <a16:creationId xmlns:a16="http://schemas.microsoft.com/office/drawing/2014/main" id="{B7738AB5-AE81-49A0-9A9D-82DCF5FCEA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7BB73C-EC5E-4701-BFF5-0B622114C2D2}"/>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2345795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9A1BB-2148-4DE5-A3C7-12CD5919B7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E4A933-7699-462C-99C4-E657284258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7D421D1-F51A-421C-B19D-E6CDF0900C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46DC733-D050-4D5A-A733-4FE74DAFEC60}"/>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6" name="Footer Placeholder 5">
            <a:extLst>
              <a:ext uri="{FF2B5EF4-FFF2-40B4-BE49-F238E27FC236}">
                <a16:creationId xmlns:a16="http://schemas.microsoft.com/office/drawing/2014/main" id="{BFA970AC-DF88-4B25-B16C-DE3FB09BDC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BAC413-B36E-48A9-98FF-B0CB1512BD1A}"/>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2773181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4FBE4-2162-45F7-9F45-37B9C81C5A6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229647-F12E-4F68-85B1-19E86C5BE5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7D2CC6-D359-4EB4-88F5-E46AC8D22A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798BF9D-4227-4D62-9A9A-7A60263CC6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C58007-A466-4C30-A91E-623E75326D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53B3AD-D8EA-44DB-8285-6CF5DC170EAE}"/>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8" name="Footer Placeholder 7">
            <a:extLst>
              <a:ext uri="{FF2B5EF4-FFF2-40B4-BE49-F238E27FC236}">
                <a16:creationId xmlns:a16="http://schemas.microsoft.com/office/drawing/2014/main" id="{B7739BA3-E2FA-4BAF-9831-B2333281AF2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8D1D2B0-F082-4AC7-A1B7-2FBD52F72CC8}"/>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68387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FC760-1CFC-4130-9C1A-C8BF0403D6F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63E3C2-FD57-4C1D-967B-C327EAB4B946}"/>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4" name="Footer Placeholder 3">
            <a:extLst>
              <a:ext uri="{FF2B5EF4-FFF2-40B4-BE49-F238E27FC236}">
                <a16:creationId xmlns:a16="http://schemas.microsoft.com/office/drawing/2014/main" id="{D220E2F8-1BD2-473E-8419-B8E0165E95F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AC9B3E4-CC91-41A5-AA1B-C420AB7E9F77}"/>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2038391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20692D-B7F8-491A-9CCC-E38A6BD94B07}"/>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3" name="Footer Placeholder 2">
            <a:extLst>
              <a:ext uri="{FF2B5EF4-FFF2-40B4-BE49-F238E27FC236}">
                <a16:creationId xmlns:a16="http://schemas.microsoft.com/office/drawing/2014/main" id="{E5BA4ED2-8D99-412A-AABA-4627FA076AB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B1DB967-1698-40A9-A0A5-848864957CFE}"/>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3211171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217F1-69C2-4DA0-AF1E-A0B5ADA33C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E1044BD-5046-4FDB-B802-D4B42C51B3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8D483EC-C7F5-4A5F-9D8E-5F19F00214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58D37F-3593-4A68-A387-74C9FF3A2DCC}"/>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6" name="Footer Placeholder 5">
            <a:extLst>
              <a:ext uri="{FF2B5EF4-FFF2-40B4-BE49-F238E27FC236}">
                <a16:creationId xmlns:a16="http://schemas.microsoft.com/office/drawing/2014/main" id="{2251F06D-F134-4F07-93FC-8DDB9E78CE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50B8D3-3207-47B3-8049-F2A02A6BF1A3}"/>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2772569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481DA-9726-47B1-9568-1E3CEA3777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27E4AF-4748-4A3F-A860-AB1743FA3C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F0183B1-BF0F-488C-AE71-9CC14E5E27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E06A85-78AB-475A-AC8A-4687BF74025B}"/>
              </a:ext>
            </a:extLst>
          </p:cNvPr>
          <p:cNvSpPr>
            <a:spLocks noGrp="1"/>
          </p:cNvSpPr>
          <p:nvPr>
            <p:ph type="dt" sz="half" idx="10"/>
          </p:nvPr>
        </p:nvSpPr>
        <p:spPr/>
        <p:txBody>
          <a:bodyPr/>
          <a:lstStyle/>
          <a:p>
            <a:fld id="{8FD725AF-0BFD-4C31-8829-D061C924912E}" type="datetimeFigureOut">
              <a:rPr lang="en-GB" smtClean="0"/>
              <a:t>13/02/2025</a:t>
            </a:fld>
            <a:endParaRPr lang="en-GB"/>
          </a:p>
        </p:txBody>
      </p:sp>
      <p:sp>
        <p:nvSpPr>
          <p:cNvPr id="6" name="Footer Placeholder 5">
            <a:extLst>
              <a:ext uri="{FF2B5EF4-FFF2-40B4-BE49-F238E27FC236}">
                <a16:creationId xmlns:a16="http://schemas.microsoft.com/office/drawing/2014/main" id="{8555BB5C-B6E8-42DA-8E64-B823BFF745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D6CFB4-8679-459E-B5B6-204DDD98F895}"/>
              </a:ext>
            </a:extLst>
          </p:cNvPr>
          <p:cNvSpPr>
            <a:spLocks noGrp="1"/>
          </p:cNvSpPr>
          <p:nvPr>
            <p:ph type="sldNum" sz="quarter" idx="12"/>
          </p:nvPr>
        </p:nvSpPr>
        <p:spPr/>
        <p:txBody>
          <a:bodyPr/>
          <a:lstStyle/>
          <a:p>
            <a:fld id="{A0C010E1-A086-48D0-B8C4-D358D33C2FD7}" type="slidenum">
              <a:rPr lang="en-GB" smtClean="0"/>
              <a:t>‹#›</a:t>
            </a:fld>
            <a:endParaRPr lang="en-GB"/>
          </a:p>
        </p:txBody>
      </p:sp>
    </p:spTree>
    <p:extLst>
      <p:ext uri="{BB962C8B-B14F-4D97-AF65-F5344CB8AC3E}">
        <p14:creationId xmlns:p14="http://schemas.microsoft.com/office/powerpoint/2010/main" val="95054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05E328-0971-4A59-96DA-CC3E211A11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6FDFC0-897D-4F3C-A983-38022EFACE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B27636-CFAD-454F-8B83-237D01FA22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725AF-0BFD-4C31-8829-D061C924912E}" type="datetimeFigureOut">
              <a:rPr lang="en-GB" smtClean="0"/>
              <a:t>13/02/2025</a:t>
            </a:fld>
            <a:endParaRPr lang="en-GB"/>
          </a:p>
        </p:txBody>
      </p:sp>
      <p:sp>
        <p:nvSpPr>
          <p:cNvPr id="5" name="Footer Placeholder 4">
            <a:extLst>
              <a:ext uri="{FF2B5EF4-FFF2-40B4-BE49-F238E27FC236}">
                <a16:creationId xmlns:a16="http://schemas.microsoft.com/office/drawing/2014/main" id="{080312ED-7908-477C-A043-8B339B33F9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DAD6939-DF9C-49E8-B3ED-D084577C02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010E1-A086-48D0-B8C4-D358D33C2FD7}" type="slidenum">
              <a:rPr lang="en-GB" smtClean="0"/>
              <a:t>‹#›</a:t>
            </a:fld>
            <a:endParaRPr lang="en-GB"/>
          </a:p>
        </p:txBody>
      </p:sp>
    </p:spTree>
    <p:extLst>
      <p:ext uri="{BB962C8B-B14F-4D97-AF65-F5344CB8AC3E}">
        <p14:creationId xmlns:p14="http://schemas.microsoft.com/office/powerpoint/2010/main" val="2763175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C72CF-BFE8-491B-BB3D-76FBD60EB38A}"/>
              </a:ext>
            </a:extLst>
          </p:cNvPr>
          <p:cNvSpPr>
            <a:spLocks noGrp="1"/>
          </p:cNvSpPr>
          <p:nvPr>
            <p:ph type="ctrTitle"/>
          </p:nvPr>
        </p:nvSpPr>
        <p:spPr>
          <a:xfrm>
            <a:off x="2548461" y="109624"/>
            <a:ext cx="9144000" cy="1249207"/>
          </a:xfrm>
          <a:solidFill>
            <a:schemeClr val="accent6">
              <a:lumMod val="60000"/>
              <a:lumOff val="40000"/>
            </a:schemeClr>
          </a:solidFill>
          <a:ln w="38100">
            <a:solidFill>
              <a:schemeClr val="accent6">
                <a:lumMod val="75000"/>
              </a:schemeClr>
            </a:solidFill>
          </a:ln>
        </p:spPr>
        <p:txBody>
          <a:bodyPr>
            <a:noAutofit/>
          </a:bodyPr>
          <a:lstStyle/>
          <a:p>
            <a:r>
              <a:rPr lang="en-GB" sz="3200" dirty="0">
                <a:latin typeface="Comic Sans MS" panose="030F0702030302020204" pitchFamily="66" charset="0"/>
              </a:rPr>
              <a:t>Year 5 Home Learning-Spring 2</a:t>
            </a:r>
            <a:r>
              <a:rPr lang="en-GB" sz="3600" dirty="0">
                <a:latin typeface="Comic Sans MS" panose="030F0702030302020204" pitchFamily="66" charset="0"/>
              </a:rPr>
              <a:t/>
            </a:r>
            <a:br>
              <a:rPr lang="en-GB" sz="3600" dirty="0">
                <a:latin typeface="Comic Sans MS" panose="030F0702030302020204" pitchFamily="66" charset="0"/>
              </a:rPr>
            </a:br>
            <a:r>
              <a:rPr lang="en-GB" sz="3600" dirty="0" smtClean="0">
                <a:solidFill>
                  <a:srgbClr val="FF0000"/>
                </a:solidFill>
                <a:latin typeface="Comic Sans MS" panose="030F0702030302020204" pitchFamily="66" charset="0"/>
              </a:rPr>
              <a:t>Who owns the world? </a:t>
            </a:r>
            <a:endParaRPr lang="en-GB" sz="3600" dirty="0">
              <a:solidFill>
                <a:srgbClr val="FF0000"/>
              </a:solidFill>
              <a:latin typeface="Comic Sans MS" panose="030F0702030302020204" pitchFamily="66" charset="0"/>
            </a:endParaRPr>
          </a:p>
        </p:txBody>
      </p:sp>
      <p:sp>
        <p:nvSpPr>
          <p:cNvPr id="3" name="Subtitle 2">
            <a:extLst>
              <a:ext uri="{FF2B5EF4-FFF2-40B4-BE49-F238E27FC236}">
                <a16:creationId xmlns:a16="http://schemas.microsoft.com/office/drawing/2014/main" id="{1CB24A24-8A1F-4EBD-BDBF-A84D5C39A710}"/>
              </a:ext>
            </a:extLst>
          </p:cNvPr>
          <p:cNvSpPr>
            <a:spLocks noGrp="1"/>
          </p:cNvSpPr>
          <p:nvPr>
            <p:ph type="subTitle" idx="1"/>
          </p:nvPr>
        </p:nvSpPr>
        <p:spPr>
          <a:xfrm>
            <a:off x="8678607" y="1464905"/>
            <a:ext cx="3455647" cy="1000330"/>
          </a:xfrm>
          <a:solidFill>
            <a:schemeClr val="accent6">
              <a:lumMod val="75000"/>
            </a:schemeClr>
          </a:solidFill>
          <a:ln w="38100">
            <a:solidFill>
              <a:schemeClr val="accent6">
                <a:lumMod val="60000"/>
                <a:lumOff val="40000"/>
              </a:schemeClr>
            </a:solidFill>
          </a:ln>
        </p:spPr>
        <p:txBody>
          <a:bodyPr/>
          <a:lstStyle/>
          <a:p>
            <a:r>
              <a:rPr lang="en-GB" dirty="0">
                <a:latin typeface="Comic Sans MS" panose="030F0702030302020204" pitchFamily="66" charset="0"/>
              </a:rPr>
              <a:t>Due in </a:t>
            </a:r>
          </a:p>
          <a:p>
            <a:r>
              <a:rPr lang="en-GB" dirty="0" smtClean="0">
                <a:solidFill>
                  <a:srgbClr val="FF0000"/>
                </a:solidFill>
                <a:latin typeface="Comic Sans MS" panose="030F0702030302020204" pitchFamily="66" charset="0"/>
              </a:rPr>
              <a:t>25</a:t>
            </a:r>
            <a:r>
              <a:rPr lang="en-GB" baseline="30000" dirty="0" smtClean="0">
                <a:solidFill>
                  <a:srgbClr val="FF0000"/>
                </a:solidFill>
                <a:latin typeface="Comic Sans MS" panose="030F0702030302020204" pitchFamily="66" charset="0"/>
              </a:rPr>
              <a:t>th</a:t>
            </a:r>
            <a:r>
              <a:rPr lang="en-GB" dirty="0" smtClean="0">
                <a:solidFill>
                  <a:srgbClr val="FF0000"/>
                </a:solidFill>
                <a:latin typeface="Comic Sans MS" panose="030F0702030302020204" pitchFamily="66" charset="0"/>
              </a:rPr>
              <a:t> </a:t>
            </a:r>
            <a:r>
              <a:rPr lang="en-GB" dirty="0">
                <a:solidFill>
                  <a:srgbClr val="FF0000"/>
                </a:solidFill>
                <a:latin typeface="Comic Sans MS" panose="030F0702030302020204" pitchFamily="66" charset="0"/>
              </a:rPr>
              <a:t>March</a:t>
            </a:r>
          </a:p>
        </p:txBody>
      </p:sp>
      <p:sp>
        <p:nvSpPr>
          <p:cNvPr id="4" name="Subtitle 2">
            <a:extLst>
              <a:ext uri="{FF2B5EF4-FFF2-40B4-BE49-F238E27FC236}">
                <a16:creationId xmlns:a16="http://schemas.microsoft.com/office/drawing/2014/main" id="{A92B9F25-AA43-45AC-A189-6299F3FA7DE3}"/>
              </a:ext>
            </a:extLst>
          </p:cNvPr>
          <p:cNvSpPr txBox="1">
            <a:spLocks/>
          </p:cNvSpPr>
          <p:nvPr/>
        </p:nvSpPr>
        <p:spPr>
          <a:xfrm>
            <a:off x="57745" y="1513329"/>
            <a:ext cx="8620861" cy="2560528"/>
          </a:xfrm>
          <a:prstGeom prst="rect">
            <a:avLst/>
          </a:prstGeom>
          <a:noFill/>
          <a:ln w="38100">
            <a:solidFill>
              <a:schemeClr val="accent6">
                <a:lumMod val="60000"/>
                <a:lumOff val="40000"/>
              </a:schemeClr>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latin typeface="Comic Sans MS" panose="030F0702030302020204" pitchFamily="66" charset="0"/>
              </a:rPr>
              <a:t>Pupil challenge:</a:t>
            </a:r>
          </a:p>
          <a:p>
            <a:r>
              <a:rPr lang="en-GB" dirty="0">
                <a:latin typeface="Comic Sans MS" panose="030F0702030302020204" pitchFamily="66" charset="0"/>
              </a:rPr>
              <a:t>Over the next half term, we will be exploring our responsibilities as people living on Planet Earth and looking at how we can make our planet a better place. </a:t>
            </a:r>
          </a:p>
          <a:p>
            <a:r>
              <a:rPr lang="en-GB" dirty="0">
                <a:latin typeface="Comic Sans MS" panose="030F0702030302020204" pitchFamily="66" charset="0"/>
              </a:rPr>
              <a:t>Using your ideas about an ideal Earth, design your own planet. Think about  what people will need to know if they were to visit or live there. </a:t>
            </a:r>
          </a:p>
          <a:p>
            <a:r>
              <a:rPr lang="en-GB" dirty="0">
                <a:latin typeface="Comic Sans MS" panose="030F0702030302020204" pitchFamily="66" charset="0"/>
              </a:rPr>
              <a:t>Present the information about your world in any interesting way. Some possible ideas are: make a model, a travel leaflet/brochure, diary entries from your planet, a PowerPoint, a persuasive poster, a non-chronological report etc..</a:t>
            </a:r>
          </a:p>
        </p:txBody>
      </p:sp>
      <p:sp>
        <p:nvSpPr>
          <p:cNvPr id="5" name="Subtitle 2">
            <a:extLst>
              <a:ext uri="{FF2B5EF4-FFF2-40B4-BE49-F238E27FC236}">
                <a16:creationId xmlns:a16="http://schemas.microsoft.com/office/drawing/2014/main" id="{2B9C848B-4CD0-498E-9D1C-66D63DBB2248}"/>
              </a:ext>
            </a:extLst>
          </p:cNvPr>
          <p:cNvSpPr txBox="1">
            <a:spLocks/>
          </p:cNvSpPr>
          <p:nvPr/>
        </p:nvSpPr>
        <p:spPr>
          <a:xfrm>
            <a:off x="8736352" y="2495810"/>
            <a:ext cx="3455648" cy="2983766"/>
          </a:xfrm>
          <a:prstGeom prst="rect">
            <a:avLst/>
          </a:prstGeom>
          <a:noFill/>
          <a:ln w="38100">
            <a:solidFill>
              <a:schemeClr val="accent6">
                <a:lumMod val="50000"/>
              </a:schemeClr>
            </a:solidFill>
          </a:ln>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latin typeface="Comic Sans MS" panose="030F0702030302020204" pitchFamily="66" charset="0"/>
              </a:rPr>
              <a:t>Parent Challenge:</a:t>
            </a:r>
          </a:p>
          <a:p>
            <a:r>
              <a:rPr lang="en-GB" dirty="0">
                <a:latin typeface="Comic Sans MS" panose="030F0702030302020204" pitchFamily="66" charset="0"/>
              </a:rPr>
              <a:t>Please support your child to design their planet and present this in their chosen way. Encourage them to think about important issues surrounding life on planet Earth (e.g. recycling, pollution, endangered animals etc..) and discuss how these might be overcome on their own planet. </a:t>
            </a:r>
          </a:p>
        </p:txBody>
      </p:sp>
      <p:sp>
        <p:nvSpPr>
          <p:cNvPr id="6" name="Subtitle 2">
            <a:extLst>
              <a:ext uri="{FF2B5EF4-FFF2-40B4-BE49-F238E27FC236}">
                <a16:creationId xmlns:a16="http://schemas.microsoft.com/office/drawing/2014/main" id="{7190FBE1-0F3C-47B9-97E0-00D8CA56E921}"/>
              </a:ext>
            </a:extLst>
          </p:cNvPr>
          <p:cNvSpPr txBox="1">
            <a:spLocks/>
          </p:cNvSpPr>
          <p:nvPr/>
        </p:nvSpPr>
        <p:spPr>
          <a:xfrm>
            <a:off x="74028" y="4196032"/>
            <a:ext cx="4294147" cy="2047820"/>
          </a:xfrm>
          <a:prstGeom prst="rect">
            <a:avLst/>
          </a:prstGeom>
          <a:noFill/>
          <a:ln w="38100">
            <a:solidFill>
              <a:schemeClr val="accent5">
                <a:lumMod val="75000"/>
              </a:schemeClr>
            </a:solidFill>
          </a:ln>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latin typeface="Comic Sans MS" panose="030F0702030302020204" pitchFamily="66" charset="0"/>
              </a:rPr>
              <a:t>Some ideas to get you started:</a:t>
            </a:r>
          </a:p>
          <a:p>
            <a:pPr marL="342900" indent="-342900">
              <a:buFont typeface="Arial" panose="020B0604020202020204" pitchFamily="34" charset="0"/>
              <a:buChar char="•"/>
            </a:pPr>
            <a:r>
              <a:rPr lang="en-GB" dirty="0">
                <a:latin typeface="Comic Sans MS" panose="030F0702030302020204" pitchFamily="66" charset="0"/>
              </a:rPr>
              <a:t>What is your planet called? Why?</a:t>
            </a:r>
          </a:p>
          <a:p>
            <a:pPr marL="342900" indent="-342900">
              <a:buFont typeface="Arial" panose="020B0604020202020204" pitchFamily="34" charset="0"/>
              <a:buChar char="•"/>
            </a:pPr>
            <a:r>
              <a:rPr lang="en-GB" dirty="0">
                <a:latin typeface="Comic Sans MS" panose="030F0702030302020204" pitchFamily="66" charset="0"/>
              </a:rPr>
              <a:t>What is the environment like? </a:t>
            </a:r>
          </a:p>
          <a:p>
            <a:pPr marL="342900" indent="-342900">
              <a:buFont typeface="Arial" panose="020B0604020202020204" pitchFamily="34" charset="0"/>
              <a:buChar char="•"/>
            </a:pPr>
            <a:r>
              <a:rPr lang="en-GB" dirty="0">
                <a:latin typeface="Comic Sans MS" panose="030F0702030302020204" pitchFamily="66" charset="0"/>
              </a:rPr>
              <a:t>How will visitor/citizens need to act?</a:t>
            </a:r>
          </a:p>
          <a:p>
            <a:pPr marL="342900" indent="-342900">
              <a:buFont typeface="Arial" panose="020B0604020202020204" pitchFamily="34" charset="0"/>
              <a:buChar char="•"/>
            </a:pPr>
            <a:r>
              <a:rPr lang="en-GB" dirty="0">
                <a:latin typeface="Comic Sans MS" panose="030F0702030302020204" pitchFamily="66" charset="0"/>
              </a:rPr>
              <a:t>What responsibilities will they have?</a:t>
            </a:r>
          </a:p>
          <a:p>
            <a:pPr marL="342900" indent="-342900">
              <a:buFont typeface="Arial" panose="020B0604020202020204" pitchFamily="34" charset="0"/>
              <a:buChar char="•"/>
            </a:pPr>
            <a:r>
              <a:rPr lang="en-GB" dirty="0">
                <a:latin typeface="Comic Sans MS" panose="030F0702030302020204" pitchFamily="66" charset="0"/>
              </a:rPr>
              <a:t>What rights will be important? </a:t>
            </a:r>
          </a:p>
        </p:txBody>
      </p:sp>
      <p:pic>
        <p:nvPicPr>
          <p:cNvPr id="1026" name="Picture 2" descr="Can&amp;#39;t go to the zoo? Visit one virtually then! - Wild Animal Health Fund">
            <a:extLst>
              <a:ext uri="{FF2B5EF4-FFF2-40B4-BE49-F238E27FC236}">
                <a16:creationId xmlns:a16="http://schemas.microsoft.com/office/drawing/2014/main" id="{EEA193FC-7E04-4B01-A5BB-7238EE9638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750" y="5510151"/>
            <a:ext cx="3905250" cy="12668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ited Nations of Eco Friendly Citizens &amp;amp; Delegates Report From Around The  World">
            <a:extLst>
              <a:ext uri="{FF2B5EF4-FFF2-40B4-BE49-F238E27FC236}">
                <a16:creationId xmlns:a16="http://schemas.microsoft.com/office/drawing/2014/main" id="{FCDC9777-34DC-4E27-9E3E-CD38294F53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5893" y="4122281"/>
            <a:ext cx="2712740" cy="276490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ree Stock Photo of Green World Concept | Download Free Images and Free  Illustrations">
            <a:extLst>
              <a:ext uri="{FF2B5EF4-FFF2-40B4-BE49-F238E27FC236}">
                <a16:creationId xmlns:a16="http://schemas.microsoft.com/office/drawing/2014/main" id="{A2A93A77-7E27-4A1A-A609-031C3FE1C748}"/>
              </a:ext>
            </a:extLst>
          </p:cNvPr>
          <p:cNvPicPr>
            <a:picLocks noChangeAspect="1" noChangeArrowheads="1"/>
          </p:cNvPicPr>
          <p:nvPr/>
        </p:nvPicPr>
        <p:blipFill rotWithShape="1">
          <a:blip r:embed="rId4" cstate="hqprint">
            <a:extLst>
              <a:ext uri="{28A0092B-C50C-407E-A947-70E740481C1C}">
                <a14:useLocalDpi xmlns:a14="http://schemas.microsoft.com/office/drawing/2010/main" val="0"/>
              </a:ext>
            </a:extLst>
          </a:blip>
          <a:srcRect l="22923" t="3408" b="-3408"/>
          <a:stretch/>
        </p:blipFill>
        <p:spPr bwMode="auto">
          <a:xfrm>
            <a:off x="425709" y="44116"/>
            <a:ext cx="1713320" cy="1420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1385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215</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Year 5 Home Learning-Spring 2 Who owns the world?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Home Learning-Spring 2 Is it the end of the world as we know it?</dc:title>
  <dc:creator>Heather Duckworth</dc:creator>
  <cp:lastModifiedBy>Elise Weston</cp:lastModifiedBy>
  <cp:revision>7</cp:revision>
  <dcterms:created xsi:type="dcterms:W3CDTF">2022-02-23T10:28:55Z</dcterms:created>
  <dcterms:modified xsi:type="dcterms:W3CDTF">2025-02-13T09:25:11Z</dcterms:modified>
</cp:coreProperties>
</file>